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1" r:id="rId9"/>
    <p:sldId id="264" r:id="rId10"/>
    <p:sldId id="262" r:id="rId11"/>
    <p:sldId id="270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04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ship.bam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rainawarenessmontreal.com/get-involved/summer-internship-progra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08526"/>
            <a:ext cx="7772400" cy="1501608"/>
          </a:xfrm>
        </p:spPr>
        <p:txBody>
          <a:bodyPr>
            <a:normAutofit/>
          </a:bodyPr>
          <a:lstStyle/>
          <a:p>
            <a:r>
              <a:rPr lang="en-CA" sz="3600" dirty="0" smtClean="0"/>
              <a:t>Brain Awareness Montreal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4800" dirty="0" smtClean="0"/>
              <a:t>Summer </a:t>
            </a:r>
            <a:r>
              <a:rPr lang="en-CA" sz="4800" dirty="0" smtClean="0"/>
              <a:t>Internship </a:t>
            </a:r>
            <a:r>
              <a:rPr lang="en-CA" sz="4800" dirty="0" smtClean="0"/>
              <a:t>Program</a:t>
            </a:r>
            <a:endParaRPr lang="en-CA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CA" dirty="0" smtClean="0"/>
          </a:p>
          <a:p>
            <a:endParaRPr lang="en-CA" dirty="0"/>
          </a:p>
          <a:p>
            <a:r>
              <a:rPr lang="en-CA" sz="3100" dirty="0" smtClean="0"/>
              <a:t>Recruitment presentation for </a:t>
            </a:r>
            <a:r>
              <a:rPr lang="en-CA" sz="3100" dirty="0" smtClean="0"/>
              <a:t>Godfathers/Godmothers (</a:t>
            </a:r>
            <a:r>
              <a:rPr lang="en-CA" sz="3100" dirty="0" smtClean="0"/>
              <a:t>supervisors)</a:t>
            </a:r>
            <a:endParaRPr lang="en-CA" sz="3100" dirty="0" smtClean="0"/>
          </a:p>
          <a:p>
            <a:r>
              <a:rPr lang="en-CA" sz="2000" dirty="0" smtClean="0"/>
              <a:t>March 2014</a:t>
            </a:r>
            <a:endParaRPr lang="en-CA" sz="2000" dirty="0"/>
          </a:p>
        </p:txBody>
      </p:sp>
      <p:pic>
        <p:nvPicPr>
          <p:cNvPr id="5" name="Image 4" descr="BAM logo_colo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065" y="2435726"/>
            <a:ext cx="2241884" cy="225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9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9065" y="294105"/>
            <a:ext cx="7202921" cy="102936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sz="2800" dirty="0" err="1" smtClean="0">
                <a:solidFill>
                  <a:srgbClr val="475BCD"/>
                </a:solidFill>
              </a:rPr>
              <a:t>Powerpoint</a:t>
            </a:r>
            <a:r>
              <a:rPr lang="en-CA" sz="2800" dirty="0" smtClean="0">
                <a:solidFill>
                  <a:srgbClr val="475BCD"/>
                </a:solidFill>
              </a:rPr>
              <a:t> </a:t>
            </a:r>
            <a:r>
              <a:rPr lang="en-CA" sz="2800" dirty="0" smtClean="0">
                <a:solidFill>
                  <a:srgbClr val="475BCD"/>
                </a:solidFill>
              </a:rPr>
              <a:t>presentation </a:t>
            </a:r>
            <a:r>
              <a:rPr lang="en-CA" sz="2800" dirty="0" smtClean="0"/>
              <a:t>at lab meeting.</a:t>
            </a:r>
            <a:endParaRPr lang="en-CA" sz="2800" dirty="0"/>
          </a:p>
        </p:txBody>
      </p:sp>
      <p:pic>
        <p:nvPicPr>
          <p:cNvPr id="4" name="Image 3" descr="photo_Jessica Alaei+Afiqah Yusu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74" y="1323474"/>
            <a:ext cx="6857998" cy="51435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27068" y="5531178"/>
            <a:ext cx="2954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err="1" smtClean="0"/>
              <a:t>Afiqah</a:t>
            </a:r>
            <a:r>
              <a:rPr lang="en-CA" dirty="0" smtClean="0"/>
              <a:t> Yusuf &amp; </a:t>
            </a:r>
          </a:p>
          <a:p>
            <a:pPr algn="r"/>
            <a:r>
              <a:rPr lang="en-CA" dirty="0" smtClean="0"/>
              <a:t>Jessica </a:t>
            </a:r>
            <a:r>
              <a:rPr lang="en-CA" dirty="0" err="1" smtClean="0"/>
              <a:t>Alaei</a:t>
            </a:r>
            <a:r>
              <a:rPr lang="en-CA" dirty="0" smtClean="0"/>
              <a:t>, summer 2013,</a:t>
            </a:r>
          </a:p>
          <a:p>
            <a:pPr algn="r"/>
            <a:r>
              <a:rPr lang="en-CA" dirty="0" smtClean="0"/>
              <a:t>M. </a:t>
            </a:r>
            <a:r>
              <a:rPr lang="en-CA" dirty="0" err="1" smtClean="0"/>
              <a:t>Elsabbagh</a:t>
            </a:r>
            <a:r>
              <a:rPr lang="en-CA" dirty="0" smtClean="0"/>
              <a:t> Lab, McGill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837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9065" y="294105"/>
            <a:ext cx="7202921" cy="102936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475BCD"/>
                </a:solidFill>
              </a:rPr>
              <a:t>What’s next? </a:t>
            </a:r>
            <a:r>
              <a:rPr lang="en-US" sz="2800" dirty="0" smtClean="0">
                <a:solidFill>
                  <a:srgbClr val="FFFFFF"/>
                </a:solidFill>
              </a:rPr>
              <a:t>Some labs even hired the interns to work in their lab the following summer!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583217" y="1696088"/>
            <a:ext cx="4113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Dan-Tam Nguyen, summers 2011-2012,</a:t>
            </a:r>
          </a:p>
          <a:p>
            <a:r>
              <a:rPr lang="en-US" dirty="0" smtClean="0"/>
              <a:t>Dr. P. </a:t>
            </a:r>
            <a:r>
              <a:rPr lang="en-US" dirty="0" err="1" smtClean="0"/>
              <a:t>Drapeau</a:t>
            </a:r>
            <a:r>
              <a:rPr lang="en-US" dirty="0" smtClean="0"/>
              <a:t> lab,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UdeM</a:t>
            </a:r>
            <a:endParaRPr lang="en-US" dirty="0" smtClean="0"/>
          </a:p>
        </p:txBody>
      </p:sp>
      <p:pic>
        <p:nvPicPr>
          <p:cNvPr id="2" name="Image 1" descr="Dan-Tam 2011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25" y="1350195"/>
            <a:ext cx="4224434" cy="5507805"/>
          </a:xfrm>
          <a:prstGeom prst="rect">
            <a:avLst/>
          </a:prstGeom>
        </p:spPr>
      </p:pic>
      <p:pic>
        <p:nvPicPr>
          <p:cNvPr id="5" name="Image 4" descr="Dan-Tam 2011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54" y="3106291"/>
            <a:ext cx="4733746" cy="365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Questions &amp; Answers</a:t>
            </a:r>
            <a:endParaRPr lang="en-CA" sz="4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1145681"/>
            <a:ext cx="8229600" cy="5458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>
              <a:lnSpc>
                <a:spcPct val="100000"/>
              </a:lnSpc>
            </a:pPr>
            <a:r>
              <a:rPr lang="en-CA" sz="1800" dirty="0" smtClean="0">
                <a:solidFill>
                  <a:srgbClr val="FFCC66"/>
                </a:solidFill>
              </a:rPr>
              <a:t>Can I offer a part-time internship?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YES, you decide the schedule according to your availabilities. You can offer full- or part- time internship. Usually, the internship lasts about one week, but 3 days could be enough. Try to complete the internship inside a short period instead of stretching it on many weeks. The interns might have other plans for the summer!</a:t>
            </a:r>
          </a:p>
          <a:p>
            <a:pPr marL="0" indent="0">
              <a:lnSpc>
                <a:spcPct val="100000"/>
              </a:lnSpc>
              <a:buNone/>
            </a:pPr>
            <a:endParaRPr lang="en-CA" sz="1800" dirty="0" smtClean="0"/>
          </a:p>
          <a:p>
            <a:pPr>
              <a:lnSpc>
                <a:spcPct val="100000"/>
              </a:lnSpc>
            </a:pPr>
            <a:r>
              <a:rPr lang="en-CA" sz="1800" dirty="0">
                <a:solidFill>
                  <a:srgbClr val="FFCC66"/>
                </a:solidFill>
              </a:rPr>
              <a:t>Can I </a:t>
            </a:r>
            <a:r>
              <a:rPr lang="en-CA" sz="1800" dirty="0" smtClean="0">
                <a:solidFill>
                  <a:srgbClr val="FFCC66"/>
                </a:solidFill>
              </a:rPr>
              <a:t>offer an internship during the spring/fall?</a:t>
            </a:r>
            <a:endParaRPr lang="en-CA" sz="1800" dirty="0">
              <a:solidFill>
                <a:srgbClr val="FFCC66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NO. All internships must be completed between July 1</a:t>
            </a:r>
            <a:r>
              <a:rPr lang="en-CA" sz="1800" baseline="30000" dirty="0" smtClean="0"/>
              <a:t>st</a:t>
            </a:r>
            <a:r>
              <a:rPr lang="en-CA" sz="1800" dirty="0" smtClean="0"/>
              <a:t> and August 22</a:t>
            </a:r>
            <a:r>
              <a:rPr lang="en-CA" sz="1800" baseline="30000" dirty="0" smtClean="0"/>
              <a:t>nd</a:t>
            </a:r>
            <a:r>
              <a:rPr lang="en-CA" sz="1800" dirty="0"/>
              <a:t> </a:t>
            </a:r>
            <a:r>
              <a:rPr lang="en-CA" sz="1800" dirty="0" smtClean="0"/>
              <a:t>2014. You can hire or keep the intern in your lab afterwards, but this wont be under BAM’s program. </a:t>
            </a:r>
          </a:p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en-CA" sz="1800" dirty="0" smtClean="0"/>
          </a:p>
          <a:p>
            <a:pPr>
              <a:lnSpc>
                <a:spcPct val="100000"/>
              </a:lnSpc>
            </a:pPr>
            <a:r>
              <a:rPr lang="en-CA" sz="1800" dirty="0" smtClean="0">
                <a:solidFill>
                  <a:srgbClr val="FFCC66"/>
                </a:solidFill>
              </a:rPr>
              <a:t>I </a:t>
            </a:r>
            <a:r>
              <a:rPr lang="en-CA" sz="1800" dirty="0" smtClean="0">
                <a:solidFill>
                  <a:srgbClr val="FFCC66"/>
                </a:solidFill>
              </a:rPr>
              <a:t>am having</a:t>
            </a:r>
            <a:r>
              <a:rPr lang="en-CA" sz="1800" dirty="0" smtClean="0">
                <a:solidFill>
                  <a:srgbClr val="FFCC66"/>
                </a:solidFill>
              </a:rPr>
              <a:t> difficulties </a:t>
            </a:r>
            <a:r>
              <a:rPr lang="en-CA" sz="1800" dirty="0" smtClean="0">
                <a:solidFill>
                  <a:srgbClr val="FFCC66"/>
                </a:solidFill>
              </a:rPr>
              <a:t>finding a research question that can be answered in one week. Who can help me? </a:t>
            </a:r>
            <a:endParaRPr lang="en-CA" sz="1800" dirty="0">
              <a:solidFill>
                <a:srgbClr val="FFCC66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You are welcome to contact Léa Gagnon, the internship committee head, at </a:t>
            </a:r>
            <a:r>
              <a:rPr lang="en-CA" sz="1800" dirty="0" smtClean="0">
                <a:hlinkClick r:id="rId2"/>
              </a:rPr>
              <a:t>internship.bam</a:t>
            </a:r>
            <a:r>
              <a:rPr lang="en-CA" sz="1800" dirty="0">
                <a:hlinkClick r:id="rId2"/>
              </a:rPr>
              <a:t>@</a:t>
            </a:r>
            <a:r>
              <a:rPr lang="en-CA" sz="1800" dirty="0" smtClean="0">
                <a:hlinkClick r:id="rId2"/>
              </a:rPr>
              <a:t>gmail.com</a:t>
            </a:r>
            <a:r>
              <a:rPr lang="en-CA" sz="1800" dirty="0" smtClean="0"/>
              <a:t> for assistance. She will be happy to discuss this with you!</a:t>
            </a:r>
          </a:p>
        </p:txBody>
      </p:sp>
    </p:spTree>
    <p:extLst>
      <p:ext uri="{BB962C8B-B14F-4D97-AF65-F5344CB8AC3E}">
        <p14:creationId xmlns:p14="http://schemas.microsoft.com/office/powerpoint/2010/main" val="900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Questions &amp; Answers</a:t>
            </a:r>
            <a:endParaRPr lang="en-CA" sz="4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1145681"/>
            <a:ext cx="7919453" cy="5458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CA" sz="1800" dirty="0">
                <a:solidFill>
                  <a:srgbClr val="FFCC66"/>
                </a:solidFill>
              </a:rPr>
              <a:t>My lab is doing electrophysiology recordings in the cat/monkey. Can I offer an internship?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/>
              <a:t>YES, but please discuss and obtain your supervisor’s advices and approval for sensitive </a:t>
            </a:r>
            <a:r>
              <a:rPr lang="en-CA" sz="1800" dirty="0" smtClean="0"/>
              <a:t>methods like </a:t>
            </a:r>
            <a:r>
              <a:rPr lang="en-CA" sz="1800" dirty="0"/>
              <a:t>these. Please also check with the intern what type of technic he can handle. Note that </a:t>
            </a:r>
            <a:r>
              <a:rPr lang="en-CA" sz="1800" dirty="0" smtClean="0"/>
              <a:t>watching </a:t>
            </a:r>
            <a:r>
              <a:rPr lang="en-CA" sz="1800" dirty="0"/>
              <a:t>an electrophysiology </a:t>
            </a:r>
            <a:r>
              <a:rPr lang="en-CA" sz="1800" dirty="0" smtClean="0"/>
              <a:t>experiment can </a:t>
            </a:r>
            <a:r>
              <a:rPr lang="en-CA" sz="1800" dirty="0"/>
              <a:t>be a thrilling experience on its own. Make sure you have an “ethics” talk with the intern afterwards (no one wants more anti-animal research demonstrations on the </a:t>
            </a:r>
            <a:r>
              <a:rPr lang="en-CA" sz="1800" dirty="0" smtClean="0"/>
              <a:t>campus!)</a:t>
            </a:r>
            <a:endParaRPr lang="en-CA" sz="1800" dirty="0"/>
          </a:p>
          <a:p>
            <a:pPr marL="0" indent="0">
              <a:lnSpc>
                <a:spcPct val="100000"/>
              </a:lnSpc>
              <a:buNone/>
            </a:pPr>
            <a:endParaRPr lang="en-CA" sz="1800" dirty="0" smtClean="0">
              <a:solidFill>
                <a:srgbClr val="FFCC66"/>
              </a:solidFill>
            </a:endParaRPr>
          </a:p>
          <a:p>
            <a:pPr marL="285750">
              <a:lnSpc>
                <a:spcPct val="100000"/>
              </a:lnSpc>
            </a:pPr>
            <a:r>
              <a:rPr lang="en-CA" sz="1800" dirty="0" smtClean="0">
                <a:solidFill>
                  <a:srgbClr val="FFCC66"/>
                </a:solidFill>
              </a:rPr>
              <a:t>I am comfortable to only use one official language during the internship. Is this an issue?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NO, we choose the interns according to their language skills and match them with the appropriate godfather/mother. </a:t>
            </a:r>
          </a:p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554323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How can I sign up?</a:t>
            </a:r>
            <a:endParaRPr lang="en-CA" sz="4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1145681"/>
            <a:ext cx="8229600" cy="5458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94105" y="1298081"/>
            <a:ext cx="8697495" cy="5458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CA" sz="2400" dirty="0" smtClean="0"/>
              <a:t>You can sign up by filling out the form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2400" dirty="0" smtClean="0"/>
              <a:t>“Host laboratory Registration: BAM Summer Internship”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2400" dirty="0" smtClean="0"/>
              <a:t>available on our website, at </a:t>
            </a:r>
            <a:r>
              <a:rPr lang="en-CA" sz="2400" dirty="0"/>
              <a:t>: </a:t>
            </a:r>
            <a:endParaRPr lang="en-CA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CA" sz="2400" dirty="0" smtClean="0">
                <a:hlinkClick r:id="rId2"/>
              </a:rPr>
              <a:t>http</a:t>
            </a:r>
            <a:r>
              <a:rPr lang="en-CA" sz="2400" dirty="0">
                <a:hlinkClick r:id="rId2"/>
              </a:rPr>
              <a:t>://brainawarenessmontreal.com/get-involved/summer-internship-program</a:t>
            </a:r>
            <a:r>
              <a:rPr lang="en-CA" sz="2400" dirty="0" smtClean="0">
                <a:hlinkClick r:id="rId2"/>
              </a:rPr>
              <a:t>/</a:t>
            </a:r>
            <a:endParaRPr lang="en-CA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239381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422358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Thanks!</a:t>
            </a:r>
            <a:endParaRPr lang="en-CA" sz="4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09600" y="1145681"/>
            <a:ext cx="8229600" cy="5458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77563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14096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CA" sz="2000" b="1" dirty="0" smtClean="0"/>
              <a:t>Objectives</a:t>
            </a:r>
            <a:r>
              <a:rPr lang="en-CA" sz="2000" dirty="0" smtClean="0"/>
              <a:t>: </a:t>
            </a:r>
          </a:p>
          <a:p>
            <a:pPr lvl="1">
              <a:lnSpc>
                <a:spcPct val="100000"/>
              </a:lnSpc>
            </a:pPr>
            <a:r>
              <a:rPr lang="en-CA" sz="1600" dirty="0" smtClean="0"/>
              <a:t>To motivate high school and cegep students to start a research career in neuroscience!</a:t>
            </a:r>
          </a:p>
          <a:p>
            <a:pPr lvl="1">
              <a:lnSpc>
                <a:spcPct val="100000"/>
              </a:lnSpc>
            </a:pPr>
            <a:r>
              <a:rPr lang="en-CA" sz="1600" dirty="0" smtClean="0"/>
              <a:t>Offer help to grad students in their research projects.</a:t>
            </a:r>
          </a:p>
          <a:p>
            <a:pPr marL="0" indent="0">
              <a:lnSpc>
                <a:spcPct val="100000"/>
              </a:lnSpc>
              <a:buNone/>
            </a:pPr>
            <a:endParaRPr lang="en-CA" sz="2000" dirty="0" smtClean="0"/>
          </a:p>
          <a:p>
            <a:pPr>
              <a:lnSpc>
                <a:spcPct val="100000"/>
              </a:lnSpc>
            </a:pPr>
            <a:r>
              <a:rPr lang="en-CA" sz="2000" b="1" dirty="0" smtClean="0"/>
              <a:t>Description</a:t>
            </a:r>
            <a:r>
              <a:rPr lang="en-CA" sz="2000" dirty="0" smtClean="0"/>
              <a:t>: </a:t>
            </a:r>
            <a:endParaRPr lang="en-CA" sz="2000" dirty="0"/>
          </a:p>
          <a:p>
            <a:pPr marL="400050" lvl="1" indent="0">
              <a:lnSpc>
                <a:spcPct val="100000"/>
              </a:lnSpc>
              <a:buNone/>
            </a:pPr>
            <a:r>
              <a:rPr lang="en-CA" sz="1800" dirty="0" smtClean="0"/>
              <a:t>Each student is matched with a </a:t>
            </a:r>
            <a:r>
              <a:rPr lang="en-CA" sz="1800" dirty="0" smtClean="0"/>
              <a:t>godfather/mother  (graduate </a:t>
            </a:r>
            <a:r>
              <a:rPr lang="en-CA" sz="1800" dirty="0" smtClean="0"/>
              <a:t>student, research assistant, </a:t>
            </a:r>
            <a:r>
              <a:rPr lang="en-CA" sz="1800" dirty="0" err="1" smtClean="0"/>
              <a:t>etc</a:t>
            </a:r>
            <a:r>
              <a:rPr lang="en-CA" sz="1800" dirty="0" smtClean="0"/>
              <a:t>) </a:t>
            </a:r>
            <a:r>
              <a:rPr lang="en-CA" sz="1800" dirty="0" smtClean="0"/>
              <a:t>who will supervise them. T</a:t>
            </a:r>
            <a:r>
              <a:rPr lang="en-CA" sz="1800" dirty="0" smtClean="0"/>
              <a:t>ogether, they will tackle </a:t>
            </a:r>
            <a:r>
              <a:rPr lang="en-CA" sz="1800" dirty="0" smtClean="0"/>
              <a:t>a scientific question that can be answered within </a:t>
            </a:r>
            <a:r>
              <a:rPr lang="en-CA" sz="1800" b="1" dirty="0" smtClean="0">
                <a:solidFill>
                  <a:srgbClr val="FF0000"/>
                </a:solidFill>
              </a:rPr>
              <a:t>one week</a:t>
            </a:r>
            <a:r>
              <a:rPr lang="en-CA" sz="1800" dirty="0" smtClean="0"/>
              <a:t>. At the end of the week, the intern is invited to present his work to the lab members via a </a:t>
            </a:r>
            <a:r>
              <a:rPr lang="en-CA" sz="1800" dirty="0" err="1" smtClean="0"/>
              <a:t>powerpoint</a:t>
            </a:r>
            <a:r>
              <a:rPr lang="en-CA" sz="1800" dirty="0" smtClean="0"/>
              <a:t> presentation</a:t>
            </a:r>
            <a:r>
              <a:rPr lang="en-CA" sz="1800" dirty="0" smtClean="0"/>
              <a:t>.</a:t>
            </a:r>
          </a:p>
          <a:p>
            <a:pPr marL="400050" lvl="1" indent="0">
              <a:lnSpc>
                <a:spcPct val="100000"/>
              </a:lnSpc>
              <a:buNone/>
            </a:pPr>
            <a:endParaRPr lang="en-CA" sz="2000" dirty="0"/>
          </a:p>
          <a:p>
            <a:pPr>
              <a:lnSpc>
                <a:spcPct val="100000"/>
              </a:lnSpc>
            </a:pPr>
            <a:r>
              <a:rPr lang="en-CA" sz="2000" b="1" dirty="0" smtClean="0"/>
              <a:t>Timeline: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CA" sz="1800" dirty="0" smtClean="0"/>
              <a:t>One week (part- or full-time) between July 1</a:t>
            </a:r>
            <a:r>
              <a:rPr lang="en-CA" sz="1800" baseline="30000" dirty="0" smtClean="0"/>
              <a:t>st</a:t>
            </a:r>
            <a:r>
              <a:rPr lang="en-CA" sz="1800" dirty="0" smtClean="0"/>
              <a:t> and August 22</a:t>
            </a:r>
            <a:r>
              <a:rPr lang="en-CA" sz="1800" baseline="30000" dirty="0" smtClean="0"/>
              <a:t>nd</a:t>
            </a:r>
            <a:r>
              <a:rPr lang="en-CA" sz="1800" dirty="0" smtClean="0"/>
              <a:t> 2014, according to the godfather/mother’s availabilities. </a:t>
            </a:r>
            <a:endParaRPr lang="en-CA" sz="16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pic>
        <p:nvPicPr>
          <p:cNvPr id="4" name="Image 3" descr="Sun with magnifyer glas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82"/>
          <a:stretch/>
        </p:blipFill>
        <p:spPr>
          <a:xfrm>
            <a:off x="7466016" y="235950"/>
            <a:ext cx="1434678" cy="145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8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 smtClean="0"/>
              <a:t>Why </a:t>
            </a:r>
            <a:r>
              <a:rPr lang="en-CA" sz="4000" dirty="0" smtClean="0"/>
              <a:t>become </a:t>
            </a:r>
            <a:r>
              <a:rPr lang="en-CA" sz="4000" dirty="0" smtClean="0"/>
              <a:t>a godfather/mother?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517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CA" sz="2000" b="1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2126917"/>
            <a:ext cx="8229600" cy="4482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 smtClean="0"/>
              <a:t>Get free help on your project!</a:t>
            </a:r>
          </a:p>
          <a:p>
            <a:r>
              <a:rPr lang="en-CA" sz="2000" dirty="0" smtClean="0"/>
              <a:t>Practice your teaching skills!</a:t>
            </a:r>
          </a:p>
          <a:p>
            <a:r>
              <a:rPr lang="en-CA" sz="2000" dirty="0"/>
              <a:t>Enhance your CV for grant </a:t>
            </a:r>
            <a:r>
              <a:rPr lang="en-CA" sz="2000" dirty="0" smtClean="0"/>
              <a:t>applications!</a:t>
            </a:r>
            <a:endParaRPr lang="en-CA" sz="2000" dirty="0"/>
          </a:p>
          <a:p>
            <a:r>
              <a:rPr lang="en-CA" sz="2000" dirty="0" smtClean="0"/>
              <a:t>And maybe build a long lasting friend/mentor relationship with someone who shares similar passions!</a:t>
            </a:r>
          </a:p>
          <a:p>
            <a:endParaRPr lang="en-CA" sz="2000" dirty="0" smtClean="0"/>
          </a:p>
          <a:p>
            <a:pPr marL="400050" lvl="1" indent="0">
              <a:buFont typeface="Arial" pitchFamily="34" charset="0"/>
              <a:buNone/>
            </a:pPr>
            <a:endParaRPr lang="en-CA" sz="1800" dirty="0" smtClean="0"/>
          </a:p>
          <a:p>
            <a:pPr marL="400050" lvl="1" indent="0">
              <a:buFont typeface="Arial" pitchFamily="34" charset="0"/>
              <a:buNone/>
            </a:pPr>
            <a:endParaRPr lang="en-CA" sz="1800" dirty="0" smtClean="0"/>
          </a:p>
          <a:p>
            <a:pPr marL="0" indent="0">
              <a:buFont typeface="Arial" pitchFamily="34" charset="0"/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06457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 smtClean="0"/>
              <a:t>Who are the interns?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517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CA" sz="2000" b="1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04393" y="1359568"/>
            <a:ext cx="394368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sz="2000" dirty="0" smtClean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 smtClean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Most of the selected students </a:t>
            </a:r>
            <a:r>
              <a:rPr lang="en-US" sz="2000" dirty="0"/>
              <a:t>have already been introduced to </a:t>
            </a:r>
            <a:r>
              <a:rPr lang="en-US" sz="2000" dirty="0" smtClean="0"/>
              <a:t>neuroscience </a:t>
            </a:r>
            <a:r>
              <a:rPr lang="en-US" sz="2000" dirty="0" smtClean="0"/>
              <a:t>through</a:t>
            </a:r>
            <a:r>
              <a:rPr lang="en-US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cap="small" dirty="0"/>
              <a:t>Brain Bee</a:t>
            </a:r>
            <a:r>
              <a:rPr lang="en-US" sz="2000" dirty="0"/>
              <a:t> competition. </a:t>
            </a:r>
            <a:endParaRPr lang="en-US" sz="2000" dirty="0" smtClean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dirty="0" smtClean="0"/>
              <a:t>They </a:t>
            </a:r>
            <a:r>
              <a:rPr lang="en-US" sz="2000" dirty="0"/>
              <a:t>know what </a:t>
            </a:r>
            <a:r>
              <a:rPr lang="en-US" sz="2000" dirty="0" smtClean="0"/>
              <a:t>a </a:t>
            </a:r>
            <a:r>
              <a:rPr lang="en-US" sz="2000" dirty="0"/>
              <a:t>dopaminergic </a:t>
            </a:r>
            <a:r>
              <a:rPr lang="en-US" sz="2000" dirty="0" smtClean="0"/>
              <a:t>receptor is, </a:t>
            </a:r>
            <a:r>
              <a:rPr lang="en-US" sz="2000" dirty="0"/>
              <a:t>can identify the caudate nucleus on a brain </a:t>
            </a:r>
            <a:r>
              <a:rPr lang="en-US" sz="2000" dirty="0" smtClean="0"/>
              <a:t>slice, </a:t>
            </a:r>
            <a:r>
              <a:rPr lang="en-US" sz="2000" dirty="0"/>
              <a:t>and are all very excited to see a neuron through the microscope! This training is thus an excellent way for them to fuel the fire of their growing passion for science! </a:t>
            </a:r>
            <a:endParaRPr lang="en-CA" sz="1800" dirty="0" smtClean="0"/>
          </a:p>
          <a:p>
            <a:pPr marL="0" indent="0">
              <a:buFont typeface="Arial" pitchFamily="34" charset="0"/>
              <a:buNone/>
            </a:pPr>
            <a:endParaRPr lang="en-CA" sz="2400" dirty="0" smtClean="0"/>
          </a:p>
          <a:p>
            <a:pPr marL="0" indent="0">
              <a:buFont typeface="Arial" pitchFamily="34" charset="0"/>
              <a:buNone/>
            </a:pPr>
            <a:endParaRPr lang="en-CA" sz="2400" dirty="0"/>
          </a:p>
          <a:p>
            <a:pPr marL="0" indent="0">
              <a:buFont typeface="Arial" pitchFamily="34" charset="0"/>
              <a:buNone/>
            </a:pPr>
            <a:endParaRPr lang="en-CA" sz="2400" dirty="0" smtClean="0"/>
          </a:p>
          <a:p>
            <a:pPr marL="0" indent="0">
              <a:buFont typeface="Arial" pitchFamily="34" charset="0"/>
              <a:buNone/>
            </a:pPr>
            <a:endParaRPr lang="en-CA" sz="2400" dirty="0"/>
          </a:p>
        </p:txBody>
      </p:sp>
      <p:pic>
        <p:nvPicPr>
          <p:cNvPr id="11" name="Image 10" descr="5461700025.jpg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21" y="1359568"/>
            <a:ext cx="4157579" cy="528229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625473" y="1435773"/>
            <a:ext cx="2900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Laura </a:t>
            </a:r>
            <a:r>
              <a:rPr lang="en-CA" dirty="0" err="1" smtClean="0"/>
              <a:t>D’Aronco</a:t>
            </a:r>
            <a:r>
              <a:rPr lang="en-CA" dirty="0" smtClean="0"/>
              <a:t> &amp; Dan-Tam Nguyen at the Brain Bee competition, Feb 2012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24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 smtClean="0"/>
              <a:t>Who are the interns?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517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CA" sz="2000" b="1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895684"/>
            <a:ext cx="8229600" cy="40372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CA" sz="2000" dirty="0" smtClean="0"/>
              <a:t>All internship candidates are selected on the basis of their school performance and motivation. Only 10% of the students got an offer last year. Our internship program is highly competitive!</a:t>
            </a:r>
            <a:endParaRPr lang="en-CA" sz="1800" dirty="0" smtClean="0"/>
          </a:p>
          <a:p>
            <a:pPr marL="0" indent="0">
              <a:buFont typeface="Arial" pitchFamily="34" charset="0"/>
              <a:buNone/>
            </a:pPr>
            <a:endParaRPr lang="en-CA" sz="2400" dirty="0" smtClean="0"/>
          </a:p>
          <a:p>
            <a:pPr marL="0" indent="0">
              <a:buFont typeface="Arial" pitchFamily="34" charset="0"/>
              <a:buNone/>
            </a:pPr>
            <a:endParaRPr lang="en-CA" sz="2400" dirty="0"/>
          </a:p>
          <a:p>
            <a:pPr marL="0" indent="0">
              <a:buFont typeface="Arial" pitchFamily="34" charset="0"/>
              <a:buNone/>
            </a:pPr>
            <a:endParaRPr lang="en-CA" sz="2400" dirty="0"/>
          </a:p>
        </p:txBody>
      </p:sp>
      <p:pic>
        <p:nvPicPr>
          <p:cNvPr id="5" name="Image 4" descr="Laura 20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772" y="2715916"/>
            <a:ext cx="5016541" cy="387471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299371" y="5871229"/>
            <a:ext cx="377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Laura </a:t>
            </a:r>
            <a:r>
              <a:rPr lang="en-CA" dirty="0" err="1" smtClean="0">
                <a:solidFill>
                  <a:schemeClr val="accent4">
                    <a:lumMod val="75000"/>
                  </a:schemeClr>
                </a:solidFill>
              </a:rPr>
              <a:t>d’Aronco</a:t>
            </a:r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CA" dirty="0" err="1" smtClean="0">
                <a:solidFill>
                  <a:schemeClr val="accent4">
                    <a:lumMod val="75000"/>
                  </a:schemeClr>
                </a:solidFill>
              </a:rPr>
              <a:t>BrainBee</a:t>
            </a:r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 winner 2012</a:t>
            </a:r>
            <a:endParaRPr lang="en-CA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4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1789"/>
            <a:ext cx="3872286" cy="1292728"/>
          </a:xfrm>
        </p:spPr>
        <p:txBody>
          <a:bodyPr>
            <a:noAutofit/>
          </a:bodyPr>
          <a:lstStyle/>
          <a:p>
            <a:r>
              <a:rPr lang="en-CA" sz="4000" dirty="0" smtClean="0"/>
              <a:t>Parent’s consent form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517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CA" sz="2000" b="1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3502526"/>
            <a:ext cx="3614821" cy="2264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Before meeting your intern, you will </a:t>
            </a:r>
            <a:r>
              <a:rPr lang="en-CA" sz="1800" dirty="0" smtClean="0"/>
              <a:t>receive their </a:t>
            </a:r>
            <a:r>
              <a:rPr lang="en-CA" sz="1800" dirty="0" smtClean="0"/>
              <a:t>parent’s consent form (if &lt; 18 years old). All relevant information (who to contact in case of emergency) </a:t>
            </a:r>
            <a:r>
              <a:rPr lang="en-CA" sz="1800" dirty="0" smtClean="0"/>
              <a:t>will be </a:t>
            </a:r>
            <a:r>
              <a:rPr lang="en-CA" sz="1800" dirty="0" smtClean="0"/>
              <a:t>written </a:t>
            </a:r>
            <a:r>
              <a:rPr lang="en-CA" sz="1800" dirty="0" smtClean="0"/>
              <a:t>on this form. Please keep it easily available during the internship.</a:t>
            </a:r>
          </a:p>
          <a:p>
            <a:pPr marL="0" indent="0">
              <a:lnSpc>
                <a:spcPct val="100000"/>
              </a:lnSpc>
              <a:buNone/>
            </a:pPr>
            <a:endParaRPr lang="en-CA" sz="1800" dirty="0"/>
          </a:p>
          <a:p>
            <a:pPr marL="0" indent="0">
              <a:lnSpc>
                <a:spcPct val="100000"/>
              </a:lnSpc>
              <a:buNone/>
            </a:pPr>
            <a:r>
              <a:rPr lang="en-CA" sz="1800" dirty="0" smtClean="0"/>
              <a:t>An emergency contact will also be provided for </a:t>
            </a:r>
            <a:r>
              <a:rPr lang="en-CA" sz="1800" dirty="0"/>
              <a:t>interns &gt;18 years old </a:t>
            </a:r>
            <a:r>
              <a:rPr lang="en-CA" sz="1800" dirty="0" smtClean="0"/>
              <a:t>.</a:t>
            </a:r>
            <a:endParaRPr lang="en-CA" sz="1800" dirty="0" smtClean="0"/>
          </a:p>
          <a:p>
            <a:pPr>
              <a:lnSpc>
                <a:spcPct val="100000"/>
              </a:lnSpc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Font typeface="Arial" pitchFamily="34" charset="0"/>
              <a:buNone/>
            </a:pPr>
            <a:endParaRPr lang="en-CA" sz="1600" dirty="0" smtClean="0"/>
          </a:p>
          <a:p>
            <a:pPr marL="400050" lvl="1" indent="0">
              <a:lnSpc>
                <a:spcPct val="100000"/>
              </a:lnSpc>
              <a:buFont typeface="Arial" pitchFamily="34" charset="0"/>
              <a:buNone/>
            </a:pPr>
            <a:endParaRPr lang="en-CA" sz="1600" dirty="0" smtClean="0"/>
          </a:p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en-CA" sz="2000" dirty="0"/>
          </a:p>
        </p:txBody>
      </p:sp>
      <p:sp>
        <p:nvSpPr>
          <p:cNvPr id="7" name="Rectangle 6"/>
          <p:cNvSpPr/>
          <p:nvPr/>
        </p:nvSpPr>
        <p:spPr>
          <a:xfrm>
            <a:off x="4329486" y="120316"/>
            <a:ext cx="4719052" cy="6630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Image 5" descr="Parents consent_va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248" y="200524"/>
            <a:ext cx="5123752" cy="66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 smtClean="0"/>
              <a:t>What are my tasks?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6296"/>
            <a:ext cx="8229600" cy="4482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CA" sz="2000" b="1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400050" lvl="1" indent="0">
              <a:lnSpc>
                <a:spcPct val="100000"/>
              </a:lnSpc>
              <a:buNone/>
            </a:pPr>
            <a:endParaRPr lang="en-CA" sz="1800" dirty="0" smtClean="0"/>
          </a:p>
          <a:p>
            <a:pPr marL="0" indent="0">
              <a:lnSpc>
                <a:spcPct val="100000"/>
              </a:lnSpc>
              <a:buNone/>
            </a:pPr>
            <a:endParaRPr lang="en-CA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1176415"/>
            <a:ext cx="8229600" cy="55131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000" dirty="0" smtClean="0"/>
              <a:t>First, get </a:t>
            </a:r>
            <a:r>
              <a:rPr lang="en-US" sz="2000" dirty="0" smtClean="0"/>
              <a:t>your supervisor’s </a:t>
            </a:r>
            <a:r>
              <a:rPr lang="en-US" sz="2000" dirty="0" smtClean="0"/>
              <a:t>approval.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To suggest </a:t>
            </a:r>
            <a:r>
              <a:rPr lang="en-US" sz="2000" dirty="0"/>
              <a:t>a </a:t>
            </a:r>
            <a:r>
              <a:rPr lang="en-US" sz="2000" b="1" u="sng" dirty="0"/>
              <a:t>small research project</a:t>
            </a:r>
            <a:r>
              <a:rPr lang="en-US" sz="2000" dirty="0"/>
              <a:t> (ideal) </a:t>
            </a:r>
            <a:r>
              <a:rPr lang="en-US" sz="2000" dirty="0" smtClean="0"/>
              <a:t>: 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/>
              <a:t>find a research question 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/>
              <a:t>Discuss with the intern the best protocol to choose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/>
              <a:t>Guide the intern during the methods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OR to introduce </a:t>
            </a:r>
            <a:r>
              <a:rPr lang="en-US" sz="2000" dirty="0"/>
              <a:t>a </a:t>
            </a:r>
            <a:r>
              <a:rPr lang="en-US" sz="2000" b="1" u="sng" dirty="0"/>
              <a:t>research </a:t>
            </a:r>
            <a:r>
              <a:rPr lang="en-US" sz="2000" b="1" u="sng" dirty="0" smtClean="0"/>
              <a:t>method</a:t>
            </a:r>
            <a:r>
              <a:rPr lang="en-US" sz="2000" dirty="0" smtClean="0"/>
              <a:t> to </a:t>
            </a:r>
            <a:r>
              <a:rPr lang="en-US" sz="2000" dirty="0"/>
              <a:t>the </a:t>
            </a:r>
            <a:r>
              <a:rPr lang="en-US" sz="2000" dirty="0" smtClean="0"/>
              <a:t>intern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To </a:t>
            </a:r>
            <a:r>
              <a:rPr lang="en-US" sz="2000" dirty="0"/>
              <a:t>supervise and guide the </a:t>
            </a:r>
            <a:r>
              <a:rPr lang="en-US" sz="2000" dirty="0" smtClean="0"/>
              <a:t>intern during </a:t>
            </a:r>
            <a:r>
              <a:rPr lang="en-US" sz="2000" dirty="0"/>
              <a:t>his/her </a:t>
            </a:r>
            <a:r>
              <a:rPr lang="en-US" sz="2000" dirty="0" smtClean="0"/>
              <a:t>training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To ensure </a:t>
            </a:r>
            <a:r>
              <a:rPr lang="en-US" sz="2000" dirty="0"/>
              <a:t>his/her </a:t>
            </a:r>
            <a:r>
              <a:rPr lang="en-US" sz="2000" dirty="0" smtClean="0"/>
              <a:t>safety  </a:t>
            </a:r>
            <a:r>
              <a:rPr lang="en-US" sz="2000" dirty="0" smtClean="0"/>
              <a:t>(during the first day, make sure to identify risks in the lab and review the emergency procedures with the intern)</a:t>
            </a:r>
            <a:endParaRPr lang="en-CA" sz="1800" dirty="0"/>
          </a:p>
          <a:p>
            <a:pPr>
              <a:lnSpc>
                <a:spcPct val="120000"/>
              </a:lnSpc>
            </a:pPr>
            <a:r>
              <a:rPr lang="en-CA" sz="2000" dirty="0" smtClean="0"/>
              <a:t>Take pictures of your intern and you in action for our collection! They will be useful for BAM communication material.</a:t>
            </a: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73212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Example of a research question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840" y="1871574"/>
            <a:ext cx="5197634" cy="44016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CA" sz="2000" dirty="0" smtClean="0"/>
              <a:t>The main challenge for the godfather/mother is normally to find a research question that can be answered in one-week! Here is an example:</a:t>
            </a:r>
          </a:p>
          <a:p>
            <a:pPr>
              <a:lnSpc>
                <a:spcPct val="100000"/>
              </a:lnSpc>
            </a:pPr>
            <a:endParaRPr lang="en-CA" sz="2000" dirty="0" smtClean="0"/>
          </a:p>
          <a:p>
            <a:pPr>
              <a:lnSpc>
                <a:spcPct val="100000"/>
              </a:lnSpc>
            </a:pPr>
            <a:r>
              <a:rPr lang="en-CA" sz="2000" dirty="0" smtClean="0">
                <a:solidFill>
                  <a:srgbClr val="475BCD"/>
                </a:solidFill>
              </a:rPr>
              <a:t>Question</a:t>
            </a:r>
            <a:r>
              <a:rPr lang="en-CA" sz="2000" dirty="0" smtClean="0"/>
              <a:t>: How does color influences taste identification skills?</a:t>
            </a:r>
          </a:p>
          <a:p>
            <a:pPr>
              <a:lnSpc>
                <a:spcPct val="100000"/>
              </a:lnSpc>
            </a:pPr>
            <a:r>
              <a:rPr lang="en-CA" sz="2000" dirty="0" smtClean="0">
                <a:solidFill>
                  <a:srgbClr val="475BCD"/>
                </a:solidFill>
              </a:rPr>
              <a:t>Methods</a:t>
            </a:r>
            <a:r>
              <a:rPr lang="en-CA" sz="2000" dirty="0" smtClean="0"/>
              <a:t>: Prepare 4 tastes (sweet, salty, acid</a:t>
            </a:r>
            <a:r>
              <a:rPr lang="en-CA" sz="2000" dirty="0"/>
              <a:t> </a:t>
            </a:r>
            <a:r>
              <a:rPr lang="en-CA" sz="2000" dirty="0" smtClean="0"/>
              <a:t>and bitter) x 5 colors (red, yellow, blue, green, transparent) solutions in </a:t>
            </a:r>
            <a:r>
              <a:rPr lang="en-CA" sz="2000" dirty="0"/>
              <a:t>5-mL </a:t>
            </a:r>
            <a:r>
              <a:rPr lang="en-CA" sz="2000" dirty="0" smtClean="0"/>
              <a:t>cups. Ask 10 participants to identify the taste contained in each cup. Calculate % Good answers.</a:t>
            </a:r>
          </a:p>
          <a:p>
            <a:pPr marL="0" indent="0">
              <a:lnSpc>
                <a:spcPct val="100000"/>
              </a:lnSpc>
              <a:buNone/>
            </a:pPr>
            <a:endParaRPr lang="en-CA" sz="2000" dirty="0"/>
          </a:p>
        </p:txBody>
      </p:sp>
      <p:pic>
        <p:nvPicPr>
          <p:cNvPr id="7" name="Image 6" descr="DSC0553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475" y="1715411"/>
            <a:ext cx="3756526" cy="501091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454317" y="1871574"/>
            <a:ext cx="1990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Hayat </a:t>
            </a:r>
            <a:r>
              <a:rPr lang="en-CA" dirty="0" err="1" smtClean="0">
                <a:solidFill>
                  <a:schemeClr val="bg1"/>
                </a:solidFill>
              </a:rPr>
              <a:t>Beldjilali</a:t>
            </a:r>
            <a:r>
              <a:rPr lang="en-CA" dirty="0" smtClean="0">
                <a:solidFill>
                  <a:schemeClr val="bg1"/>
                </a:solidFill>
              </a:rPr>
              <a:t>, 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summer 2012</a:t>
            </a:r>
          </a:p>
          <a:p>
            <a:r>
              <a:rPr lang="en-CA" dirty="0" err="1" smtClean="0">
                <a:solidFill>
                  <a:schemeClr val="bg1"/>
                </a:solidFill>
              </a:rPr>
              <a:t>M.Ptito</a:t>
            </a:r>
            <a:r>
              <a:rPr lang="en-CA" dirty="0" smtClean="0">
                <a:solidFill>
                  <a:schemeClr val="bg1"/>
                </a:solidFill>
              </a:rPr>
              <a:t> Lab, </a:t>
            </a:r>
            <a:r>
              <a:rPr lang="en-CA" dirty="0" err="1" smtClean="0">
                <a:solidFill>
                  <a:schemeClr val="bg1"/>
                </a:solidFill>
              </a:rPr>
              <a:t>UdeM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7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DSC0554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0"/>
            <a:ext cx="51435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7579" y="1442257"/>
            <a:ext cx="3556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dirty="0">
                <a:solidFill>
                  <a:srgbClr val="475BCD"/>
                </a:solidFill>
              </a:rPr>
              <a:t>Analysis</a:t>
            </a:r>
            <a:r>
              <a:rPr lang="en-CA" sz="2000" dirty="0"/>
              <a:t>: </a:t>
            </a:r>
            <a:r>
              <a:rPr lang="en-CA" sz="2000" dirty="0" smtClean="0"/>
              <a:t>Test if </a:t>
            </a:r>
            <a:r>
              <a:rPr lang="en-CA" sz="2000" dirty="0"/>
              <a:t>there is an effect of color on the identification skills with </a:t>
            </a:r>
            <a:r>
              <a:rPr lang="en-CA" sz="2000" dirty="0" smtClean="0"/>
              <a:t>a repeated measure </a:t>
            </a:r>
            <a:r>
              <a:rPr lang="en-CA" sz="2000" dirty="0"/>
              <a:t>ANOVA. </a:t>
            </a:r>
            <a:endParaRPr lang="en-CA" sz="2000" dirty="0" smtClean="0"/>
          </a:p>
          <a:p>
            <a:pPr>
              <a:lnSpc>
                <a:spcPct val="100000"/>
              </a:lnSpc>
            </a:pPr>
            <a:endParaRPr lang="en-CA" sz="2000" dirty="0"/>
          </a:p>
          <a:p>
            <a:pPr>
              <a:lnSpc>
                <a:spcPct val="100000"/>
              </a:lnSpc>
            </a:pPr>
            <a:endParaRPr lang="en-CA" sz="2000" dirty="0" smtClean="0"/>
          </a:p>
          <a:p>
            <a:pPr>
              <a:lnSpc>
                <a:spcPct val="100000"/>
              </a:lnSpc>
            </a:pPr>
            <a:endParaRPr lang="en-CA" sz="2000" dirty="0"/>
          </a:p>
          <a:p>
            <a:pPr>
              <a:lnSpc>
                <a:spcPct val="100000"/>
              </a:lnSpc>
            </a:pPr>
            <a:r>
              <a:rPr lang="en-CA" sz="2000" dirty="0">
                <a:solidFill>
                  <a:srgbClr val="475BCD"/>
                </a:solidFill>
              </a:rPr>
              <a:t>Discussion</a:t>
            </a:r>
            <a:r>
              <a:rPr lang="en-CA" sz="2000" dirty="0"/>
              <a:t>: Are the results in accordance with the literature? Why? </a:t>
            </a:r>
            <a:r>
              <a:rPr lang="en-CA" sz="2000" dirty="0" smtClean="0"/>
              <a:t>Etc.</a:t>
            </a:r>
            <a:endParaRPr lang="en-CA" sz="2000" dirty="0"/>
          </a:p>
          <a:p>
            <a:pPr>
              <a:lnSpc>
                <a:spcPct val="100000"/>
              </a:lnSpc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053783047"/>
      </p:ext>
    </p:extLst>
  </p:cSld>
  <p:clrMapOvr>
    <a:masterClrMapping/>
  </p:clrMapOvr>
</p:sld>
</file>

<file path=ppt/theme/theme1.xml><?xml version="1.0" encoding="utf-8"?>
<a:theme xmlns:a="http://schemas.openxmlformats.org/drawingml/2006/main" name="Aube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Aube.thmx</Template>
  <TotalTime>4075</TotalTime>
  <Words>941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Aube</vt:lpstr>
      <vt:lpstr>Brain Awareness Montreal Summer Internship Program</vt:lpstr>
      <vt:lpstr>Introduction</vt:lpstr>
      <vt:lpstr>Why become a godfather/mother?</vt:lpstr>
      <vt:lpstr>Who are the interns?</vt:lpstr>
      <vt:lpstr>Who are the interns?</vt:lpstr>
      <vt:lpstr>Parent’s consent form</vt:lpstr>
      <vt:lpstr>What are my tasks?</vt:lpstr>
      <vt:lpstr>Example of a research question</vt:lpstr>
      <vt:lpstr>PowerPoint Presentation</vt:lpstr>
      <vt:lpstr>PowerPoint Presentation</vt:lpstr>
      <vt:lpstr>PowerPoint Presentation</vt:lpstr>
      <vt:lpstr>Questions &amp; Answers</vt:lpstr>
      <vt:lpstr>Questions &amp; Answers</vt:lpstr>
      <vt:lpstr>How can I sign up?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Awareness Montreal Summer Internships program</dc:title>
  <dc:creator>Léa Gagnon</dc:creator>
  <cp:lastModifiedBy>Jacqueline</cp:lastModifiedBy>
  <cp:revision>35</cp:revision>
  <dcterms:created xsi:type="dcterms:W3CDTF">2014-02-24T16:44:12Z</dcterms:created>
  <dcterms:modified xsi:type="dcterms:W3CDTF">2014-03-12T14:46:41Z</dcterms:modified>
</cp:coreProperties>
</file>